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801340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ndara"/>
      </a:defRPr>
    </a:lvl1pPr>
    <a:lvl2pPr indent="228600" latinLnBrk="0">
      <a:defRPr sz="1200">
        <a:latin typeface="+mn-lt"/>
        <a:ea typeface="+mn-ea"/>
        <a:cs typeface="+mn-cs"/>
        <a:sym typeface="Candara"/>
      </a:defRPr>
    </a:lvl2pPr>
    <a:lvl3pPr indent="457200" latinLnBrk="0">
      <a:defRPr sz="1200">
        <a:latin typeface="+mn-lt"/>
        <a:ea typeface="+mn-ea"/>
        <a:cs typeface="+mn-cs"/>
        <a:sym typeface="Candara"/>
      </a:defRPr>
    </a:lvl3pPr>
    <a:lvl4pPr indent="685800" latinLnBrk="0">
      <a:defRPr sz="1200">
        <a:latin typeface="+mn-lt"/>
        <a:ea typeface="+mn-ea"/>
        <a:cs typeface="+mn-cs"/>
        <a:sym typeface="Candara"/>
      </a:defRPr>
    </a:lvl4pPr>
    <a:lvl5pPr indent="914400" latinLnBrk="0">
      <a:defRPr sz="1200">
        <a:latin typeface="+mn-lt"/>
        <a:ea typeface="+mn-ea"/>
        <a:cs typeface="+mn-cs"/>
        <a:sym typeface="Candara"/>
      </a:defRPr>
    </a:lvl5pPr>
    <a:lvl6pPr indent="1143000" latinLnBrk="0">
      <a:defRPr sz="1200">
        <a:latin typeface="+mn-lt"/>
        <a:ea typeface="+mn-ea"/>
        <a:cs typeface="+mn-cs"/>
        <a:sym typeface="Candara"/>
      </a:defRPr>
    </a:lvl6pPr>
    <a:lvl7pPr indent="1371600" latinLnBrk="0">
      <a:defRPr sz="1200">
        <a:latin typeface="+mn-lt"/>
        <a:ea typeface="+mn-ea"/>
        <a:cs typeface="+mn-cs"/>
        <a:sym typeface="Candara"/>
      </a:defRPr>
    </a:lvl7pPr>
    <a:lvl8pPr indent="1600200" latinLnBrk="0">
      <a:defRPr sz="1200">
        <a:latin typeface="+mn-lt"/>
        <a:ea typeface="+mn-ea"/>
        <a:cs typeface="+mn-cs"/>
        <a:sym typeface="Candara"/>
      </a:defRPr>
    </a:lvl8pPr>
    <a:lvl9pPr indent="1828800" latinLnBrk="0">
      <a:defRPr sz="1200">
        <a:latin typeface="+mn-lt"/>
        <a:ea typeface="+mn-ea"/>
        <a:cs typeface="+mn-cs"/>
        <a:sym typeface="Candar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24" name="Group 24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19" name="Shape 19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400" cy="1780109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1371600" y="3556001"/>
            <a:ext cx="6400800" cy="1473201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3" name="Shape 133"/>
          <p:cNvSpPr>
            <a:spLocks noGrp="1"/>
          </p:cNvSpPr>
          <p:nvPr>
            <p:ph type="body" idx="1"/>
          </p:nvPr>
        </p:nvSpPr>
        <p:spPr>
          <a:xfrm>
            <a:off x="872067" y="2675466"/>
            <a:ext cx="7408334" cy="3450697"/>
          </a:xfrm>
          <a:prstGeom prst="rect">
            <a:avLst/>
          </a:prstGeom>
        </p:spPr>
        <p:txBody>
          <a:bodyPr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4" name="Shape 1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47" name="Group 147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142" name="Shape 142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6629400" y="1447800"/>
            <a:ext cx="2057400" cy="448733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448733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872067" y="2675466"/>
            <a:ext cx="7408334" cy="345069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6047437" y="4203591"/>
            <a:ext cx="2876430" cy="7140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52" y="0"/>
                </a:moveTo>
                <a:lnTo>
                  <a:pt x="20642" y="607"/>
                </a:lnTo>
                <a:lnTo>
                  <a:pt x="19716" y="1282"/>
                </a:lnTo>
                <a:lnTo>
                  <a:pt x="18774" y="2025"/>
                </a:lnTo>
                <a:lnTo>
                  <a:pt x="17800" y="2767"/>
                </a:lnTo>
                <a:lnTo>
                  <a:pt x="16811" y="3645"/>
                </a:lnTo>
                <a:lnTo>
                  <a:pt x="15789" y="4522"/>
                </a:lnTo>
                <a:lnTo>
                  <a:pt x="14751" y="5535"/>
                </a:lnTo>
                <a:lnTo>
                  <a:pt x="13682" y="6547"/>
                </a:lnTo>
                <a:lnTo>
                  <a:pt x="11750" y="8505"/>
                </a:lnTo>
                <a:lnTo>
                  <a:pt x="9866" y="10260"/>
                </a:lnTo>
                <a:lnTo>
                  <a:pt x="8062" y="11880"/>
                </a:lnTo>
                <a:lnTo>
                  <a:pt x="6322" y="13432"/>
                </a:lnTo>
                <a:lnTo>
                  <a:pt x="4662" y="14782"/>
                </a:lnTo>
                <a:lnTo>
                  <a:pt x="3049" y="15997"/>
                </a:lnTo>
                <a:lnTo>
                  <a:pt x="1501" y="17145"/>
                </a:lnTo>
                <a:lnTo>
                  <a:pt x="0" y="18158"/>
                </a:lnTo>
                <a:lnTo>
                  <a:pt x="1038" y="18765"/>
                </a:lnTo>
                <a:lnTo>
                  <a:pt x="2027" y="19305"/>
                </a:lnTo>
                <a:lnTo>
                  <a:pt x="2985" y="19778"/>
                </a:lnTo>
                <a:lnTo>
                  <a:pt x="3927" y="20182"/>
                </a:lnTo>
                <a:lnTo>
                  <a:pt x="4837" y="20587"/>
                </a:lnTo>
                <a:lnTo>
                  <a:pt x="5715" y="20857"/>
                </a:lnTo>
                <a:lnTo>
                  <a:pt x="6561" y="21127"/>
                </a:lnTo>
                <a:lnTo>
                  <a:pt x="7392" y="21330"/>
                </a:lnTo>
                <a:lnTo>
                  <a:pt x="8206" y="21465"/>
                </a:lnTo>
                <a:lnTo>
                  <a:pt x="8988" y="21532"/>
                </a:lnTo>
                <a:lnTo>
                  <a:pt x="9738" y="21600"/>
                </a:lnTo>
                <a:lnTo>
                  <a:pt x="10473" y="21600"/>
                </a:lnTo>
                <a:lnTo>
                  <a:pt x="11191" y="21532"/>
                </a:lnTo>
                <a:lnTo>
                  <a:pt x="11894" y="21465"/>
                </a:lnTo>
                <a:lnTo>
                  <a:pt x="12564" y="21330"/>
                </a:lnTo>
                <a:lnTo>
                  <a:pt x="13219" y="21127"/>
                </a:lnTo>
                <a:lnTo>
                  <a:pt x="13841" y="20925"/>
                </a:lnTo>
                <a:lnTo>
                  <a:pt x="14464" y="20655"/>
                </a:lnTo>
                <a:lnTo>
                  <a:pt x="15645" y="19980"/>
                </a:lnTo>
                <a:lnTo>
                  <a:pt x="16763" y="19170"/>
                </a:lnTo>
                <a:lnTo>
                  <a:pt x="17816" y="18225"/>
                </a:lnTo>
                <a:lnTo>
                  <a:pt x="18327" y="17685"/>
                </a:lnTo>
                <a:lnTo>
                  <a:pt x="18822" y="17145"/>
                </a:lnTo>
                <a:lnTo>
                  <a:pt x="19780" y="15930"/>
                </a:lnTo>
                <a:lnTo>
                  <a:pt x="20690" y="14580"/>
                </a:lnTo>
                <a:lnTo>
                  <a:pt x="21568" y="13163"/>
                </a:lnTo>
                <a:lnTo>
                  <a:pt x="21600" y="13095"/>
                </a:lnTo>
                <a:lnTo>
                  <a:pt x="21600" y="0"/>
                </a:lnTo>
                <a:lnTo>
                  <a:pt x="21552" y="0"/>
                </a:lnTo>
                <a:close/>
              </a:path>
            </a:pathLst>
          </a:custGeom>
          <a:solidFill>
            <a:srgbClr val="C6E7FC">
              <a:alpha val="29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" name="Shape 45"/>
          <p:cNvSpPr/>
          <p:nvPr/>
        </p:nvSpPr>
        <p:spPr>
          <a:xfrm>
            <a:off x="2619319" y="4075290"/>
            <a:ext cx="5544517" cy="8501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239"/>
                </a:moveTo>
                <a:lnTo>
                  <a:pt x="21128" y="19843"/>
                </a:lnTo>
                <a:lnTo>
                  <a:pt x="20639" y="19446"/>
                </a:lnTo>
                <a:lnTo>
                  <a:pt x="19621" y="18482"/>
                </a:lnTo>
                <a:lnTo>
                  <a:pt x="18544" y="17291"/>
                </a:lnTo>
                <a:lnTo>
                  <a:pt x="17409" y="15987"/>
                </a:lnTo>
                <a:lnTo>
                  <a:pt x="16208" y="14400"/>
                </a:lnTo>
                <a:lnTo>
                  <a:pt x="14941" y="12643"/>
                </a:lnTo>
                <a:lnTo>
                  <a:pt x="13608" y="10602"/>
                </a:lnTo>
                <a:lnTo>
                  <a:pt x="12200" y="8391"/>
                </a:lnTo>
                <a:lnTo>
                  <a:pt x="11645" y="7540"/>
                </a:lnTo>
                <a:lnTo>
                  <a:pt x="11106" y="6690"/>
                </a:lnTo>
                <a:lnTo>
                  <a:pt x="10063" y="5216"/>
                </a:lnTo>
                <a:lnTo>
                  <a:pt x="9558" y="4592"/>
                </a:lnTo>
                <a:lnTo>
                  <a:pt x="9069" y="3969"/>
                </a:lnTo>
                <a:lnTo>
                  <a:pt x="8589" y="3402"/>
                </a:lnTo>
                <a:lnTo>
                  <a:pt x="8117" y="2891"/>
                </a:lnTo>
                <a:lnTo>
                  <a:pt x="7661" y="2438"/>
                </a:lnTo>
                <a:lnTo>
                  <a:pt x="7206" y="2041"/>
                </a:lnTo>
                <a:lnTo>
                  <a:pt x="6344" y="1304"/>
                </a:lnTo>
                <a:lnTo>
                  <a:pt x="5524" y="794"/>
                </a:lnTo>
                <a:lnTo>
                  <a:pt x="4754" y="397"/>
                </a:lnTo>
                <a:lnTo>
                  <a:pt x="4017" y="113"/>
                </a:lnTo>
                <a:lnTo>
                  <a:pt x="3321" y="0"/>
                </a:lnTo>
                <a:lnTo>
                  <a:pt x="2667" y="0"/>
                </a:lnTo>
                <a:lnTo>
                  <a:pt x="2054" y="113"/>
                </a:lnTo>
                <a:lnTo>
                  <a:pt x="1483" y="283"/>
                </a:lnTo>
                <a:lnTo>
                  <a:pt x="952" y="567"/>
                </a:lnTo>
                <a:lnTo>
                  <a:pt x="456" y="907"/>
                </a:lnTo>
                <a:lnTo>
                  <a:pt x="0" y="1361"/>
                </a:lnTo>
                <a:lnTo>
                  <a:pt x="638" y="1871"/>
                </a:lnTo>
                <a:lnTo>
                  <a:pt x="1300" y="2438"/>
                </a:lnTo>
                <a:lnTo>
                  <a:pt x="1988" y="3175"/>
                </a:lnTo>
                <a:lnTo>
                  <a:pt x="2700" y="3969"/>
                </a:lnTo>
                <a:lnTo>
                  <a:pt x="3437" y="4932"/>
                </a:lnTo>
                <a:lnTo>
                  <a:pt x="4199" y="5953"/>
                </a:lnTo>
                <a:lnTo>
                  <a:pt x="4994" y="7087"/>
                </a:lnTo>
                <a:lnTo>
                  <a:pt x="5806" y="8391"/>
                </a:lnTo>
                <a:lnTo>
                  <a:pt x="7272" y="10715"/>
                </a:lnTo>
                <a:lnTo>
                  <a:pt x="8663" y="12756"/>
                </a:lnTo>
                <a:lnTo>
                  <a:pt x="9972" y="14627"/>
                </a:lnTo>
                <a:lnTo>
                  <a:pt x="10610" y="15420"/>
                </a:lnTo>
                <a:lnTo>
                  <a:pt x="11214" y="16214"/>
                </a:lnTo>
                <a:lnTo>
                  <a:pt x="11810" y="16951"/>
                </a:lnTo>
                <a:lnTo>
                  <a:pt x="12390" y="17575"/>
                </a:lnTo>
                <a:lnTo>
                  <a:pt x="12953" y="18198"/>
                </a:lnTo>
                <a:lnTo>
                  <a:pt x="13500" y="18765"/>
                </a:lnTo>
                <a:lnTo>
                  <a:pt x="14030" y="19219"/>
                </a:lnTo>
                <a:lnTo>
                  <a:pt x="14544" y="19672"/>
                </a:lnTo>
                <a:lnTo>
                  <a:pt x="15040" y="20069"/>
                </a:lnTo>
                <a:lnTo>
                  <a:pt x="15529" y="20466"/>
                </a:lnTo>
                <a:lnTo>
                  <a:pt x="16001" y="20750"/>
                </a:lnTo>
                <a:lnTo>
                  <a:pt x="16457" y="20976"/>
                </a:lnTo>
                <a:lnTo>
                  <a:pt x="16896" y="21203"/>
                </a:lnTo>
                <a:lnTo>
                  <a:pt x="17326" y="21373"/>
                </a:lnTo>
                <a:lnTo>
                  <a:pt x="17749" y="21487"/>
                </a:lnTo>
                <a:lnTo>
                  <a:pt x="18155" y="21600"/>
                </a:lnTo>
                <a:lnTo>
                  <a:pt x="18925" y="21600"/>
                </a:lnTo>
                <a:lnTo>
                  <a:pt x="19298" y="21543"/>
                </a:lnTo>
                <a:lnTo>
                  <a:pt x="19654" y="21487"/>
                </a:lnTo>
                <a:lnTo>
                  <a:pt x="20002" y="21373"/>
                </a:lnTo>
                <a:lnTo>
                  <a:pt x="20341" y="21203"/>
                </a:lnTo>
                <a:lnTo>
                  <a:pt x="20672" y="20976"/>
                </a:lnTo>
                <a:lnTo>
                  <a:pt x="21302" y="20523"/>
                </a:lnTo>
                <a:lnTo>
                  <a:pt x="21600" y="20239"/>
                </a:lnTo>
                <a:close/>
              </a:path>
            </a:pathLst>
          </a:custGeom>
          <a:solidFill>
            <a:srgbClr val="C6E7FC">
              <a:alpha val="40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" name="Shape 46"/>
          <p:cNvSpPr/>
          <p:nvPr/>
        </p:nvSpPr>
        <p:spPr>
          <a:xfrm>
            <a:off x="2828728" y="4087562"/>
            <a:ext cx="5467980" cy="774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79"/>
                </a:moveTo>
                <a:lnTo>
                  <a:pt x="76" y="2054"/>
                </a:lnTo>
                <a:lnTo>
                  <a:pt x="302" y="1743"/>
                </a:lnTo>
                <a:lnTo>
                  <a:pt x="689" y="1307"/>
                </a:lnTo>
                <a:lnTo>
                  <a:pt x="941" y="1058"/>
                </a:lnTo>
                <a:lnTo>
                  <a:pt x="1235" y="809"/>
                </a:lnTo>
                <a:lnTo>
                  <a:pt x="1562" y="622"/>
                </a:lnTo>
                <a:lnTo>
                  <a:pt x="1940" y="436"/>
                </a:lnTo>
                <a:lnTo>
                  <a:pt x="2351" y="249"/>
                </a:lnTo>
                <a:lnTo>
                  <a:pt x="2813" y="124"/>
                </a:lnTo>
                <a:lnTo>
                  <a:pt x="3317" y="62"/>
                </a:lnTo>
                <a:lnTo>
                  <a:pt x="3863" y="0"/>
                </a:lnTo>
                <a:lnTo>
                  <a:pt x="4451" y="62"/>
                </a:lnTo>
                <a:lnTo>
                  <a:pt x="5081" y="187"/>
                </a:lnTo>
                <a:lnTo>
                  <a:pt x="5761" y="436"/>
                </a:lnTo>
                <a:lnTo>
                  <a:pt x="6483" y="747"/>
                </a:lnTo>
                <a:lnTo>
                  <a:pt x="7248" y="1245"/>
                </a:lnTo>
                <a:lnTo>
                  <a:pt x="8062" y="1805"/>
                </a:lnTo>
                <a:lnTo>
                  <a:pt x="8927" y="2490"/>
                </a:lnTo>
                <a:lnTo>
                  <a:pt x="9834" y="3299"/>
                </a:lnTo>
                <a:lnTo>
                  <a:pt x="10792" y="4295"/>
                </a:lnTo>
                <a:lnTo>
                  <a:pt x="11791" y="5416"/>
                </a:lnTo>
                <a:lnTo>
                  <a:pt x="12841" y="6723"/>
                </a:lnTo>
                <a:lnTo>
                  <a:pt x="13941" y="8279"/>
                </a:lnTo>
                <a:lnTo>
                  <a:pt x="15091" y="9960"/>
                </a:lnTo>
                <a:lnTo>
                  <a:pt x="16292" y="11827"/>
                </a:lnTo>
                <a:lnTo>
                  <a:pt x="17544" y="13944"/>
                </a:lnTo>
                <a:lnTo>
                  <a:pt x="18845" y="16247"/>
                </a:lnTo>
                <a:lnTo>
                  <a:pt x="20198" y="18799"/>
                </a:lnTo>
                <a:lnTo>
                  <a:pt x="21600" y="21600"/>
                </a:lnTo>
              </a:path>
            </a:pathLst>
          </a:custGeom>
          <a:ln w="3175">
            <a:solidFill>
              <a:schemeClr val="accent6">
                <a:hueOff val="-10717809"/>
                <a:satOff val="-95633"/>
                <a:lumOff val="55098"/>
              </a:scheme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>
            <a:off x="5609488" y="4074174"/>
            <a:ext cx="3308002" cy="651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625" y="20712"/>
                </a:lnTo>
                <a:lnTo>
                  <a:pt x="2332" y="18419"/>
                </a:lnTo>
                <a:lnTo>
                  <a:pt x="3512" y="16866"/>
                </a:lnTo>
                <a:lnTo>
                  <a:pt x="4872" y="15164"/>
                </a:lnTo>
                <a:lnTo>
                  <a:pt x="6386" y="13315"/>
                </a:lnTo>
                <a:lnTo>
                  <a:pt x="8010" y="11318"/>
                </a:lnTo>
                <a:lnTo>
                  <a:pt x="9731" y="9395"/>
                </a:lnTo>
                <a:lnTo>
                  <a:pt x="11494" y="7471"/>
                </a:lnTo>
                <a:lnTo>
                  <a:pt x="13299" y="5696"/>
                </a:lnTo>
                <a:lnTo>
                  <a:pt x="15089" y="3995"/>
                </a:lnTo>
                <a:lnTo>
                  <a:pt x="15978" y="3255"/>
                </a:lnTo>
                <a:lnTo>
                  <a:pt x="16839" y="2515"/>
                </a:lnTo>
                <a:lnTo>
                  <a:pt x="17699" y="1923"/>
                </a:lnTo>
                <a:lnTo>
                  <a:pt x="18532" y="1332"/>
                </a:lnTo>
                <a:lnTo>
                  <a:pt x="19351" y="888"/>
                </a:lnTo>
                <a:lnTo>
                  <a:pt x="20129" y="518"/>
                </a:lnTo>
                <a:lnTo>
                  <a:pt x="20878" y="222"/>
                </a:lnTo>
                <a:lnTo>
                  <a:pt x="21600" y="0"/>
                </a:lnTo>
              </a:path>
            </a:pathLst>
          </a:custGeom>
          <a:ln w="3175">
            <a:solidFill>
              <a:schemeClr val="accent6">
                <a:hueOff val="-10717809"/>
                <a:satOff val="-95633"/>
                <a:lumOff val="55098"/>
              </a:scheme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>
            <a:off x="211665" y="4058554"/>
            <a:ext cx="8723378" cy="1329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9" y="9278"/>
                </a:moveTo>
                <a:lnTo>
                  <a:pt x="21389" y="9821"/>
                </a:lnTo>
                <a:lnTo>
                  <a:pt x="21189" y="10329"/>
                </a:lnTo>
                <a:lnTo>
                  <a:pt x="20978" y="10800"/>
                </a:lnTo>
                <a:lnTo>
                  <a:pt x="20762" y="11235"/>
                </a:lnTo>
                <a:lnTo>
                  <a:pt x="20541" y="11670"/>
                </a:lnTo>
                <a:lnTo>
                  <a:pt x="20309" y="12068"/>
                </a:lnTo>
                <a:lnTo>
                  <a:pt x="20071" y="12395"/>
                </a:lnTo>
                <a:lnTo>
                  <a:pt x="19824" y="12721"/>
                </a:lnTo>
                <a:lnTo>
                  <a:pt x="19565" y="13011"/>
                </a:lnTo>
                <a:lnTo>
                  <a:pt x="19297" y="13228"/>
                </a:lnTo>
                <a:lnTo>
                  <a:pt x="19017" y="13446"/>
                </a:lnTo>
                <a:lnTo>
                  <a:pt x="18727" y="13591"/>
                </a:lnTo>
                <a:lnTo>
                  <a:pt x="18427" y="13736"/>
                </a:lnTo>
                <a:lnTo>
                  <a:pt x="18111" y="13808"/>
                </a:lnTo>
                <a:lnTo>
                  <a:pt x="17784" y="13808"/>
                </a:lnTo>
                <a:lnTo>
                  <a:pt x="17441" y="13772"/>
                </a:lnTo>
                <a:lnTo>
                  <a:pt x="17083" y="13699"/>
                </a:lnTo>
                <a:lnTo>
                  <a:pt x="16714" y="13591"/>
                </a:lnTo>
                <a:lnTo>
                  <a:pt x="16329" y="13409"/>
                </a:lnTo>
                <a:lnTo>
                  <a:pt x="15923" y="13156"/>
                </a:lnTo>
                <a:lnTo>
                  <a:pt x="15502" y="12866"/>
                </a:lnTo>
                <a:lnTo>
                  <a:pt x="15064" y="12503"/>
                </a:lnTo>
                <a:lnTo>
                  <a:pt x="14611" y="12105"/>
                </a:lnTo>
                <a:lnTo>
                  <a:pt x="14136" y="11634"/>
                </a:lnTo>
                <a:lnTo>
                  <a:pt x="13641" y="11090"/>
                </a:lnTo>
                <a:lnTo>
                  <a:pt x="13130" y="10474"/>
                </a:lnTo>
                <a:lnTo>
                  <a:pt x="12592" y="9785"/>
                </a:lnTo>
                <a:lnTo>
                  <a:pt x="12039" y="9060"/>
                </a:lnTo>
                <a:lnTo>
                  <a:pt x="11459" y="8227"/>
                </a:lnTo>
                <a:lnTo>
                  <a:pt x="10863" y="7357"/>
                </a:lnTo>
                <a:lnTo>
                  <a:pt x="10241" y="6415"/>
                </a:lnTo>
                <a:lnTo>
                  <a:pt x="9593" y="5364"/>
                </a:lnTo>
                <a:lnTo>
                  <a:pt x="8950" y="4349"/>
                </a:lnTo>
                <a:lnTo>
                  <a:pt x="8328" y="3479"/>
                </a:lnTo>
                <a:lnTo>
                  <a:pt x="7732" y="2682"/>
                </a:lnTo>
                <a:lnTo>
                  <a:pt x="7163" y="2030"/>
                </a:lnTo>
                <a:lnTo>
                  <a:pt x="6620" y="1486"/>
                </a:lnTo>
                <a:lnTo>
                  <a:pt x="6098" y="1015"/>
                </a:lnTo>
                <a:lnTo>
                  <a:pt x="5603" y="652"/>
                </a:lnTo>
                <a:lnTo>
                  <a:pt x="5134" y="362"/>
                </a:lnTo>
                <a:lnTo>
                  <a:pt x="4681" y="181"/>
                </a:lnTo>
                <a:lnTo>
                  <a:pt x="4259" y="36"/>
                </a:lnTo>
                <a:lnTo>
                  <a:pt x="3853" y="0"/>
                </a:lnTo>
                <a:lnTo>
                  <a:pt x="3473" y="0"/>
                </a:lnTo>
                <a:lnTo>
                  <a:pt x="3115" y="72"/>
                </a:lnTo>
                <a:lnTo>
                  <a:pt x="2778" y="181"/>
                </a:lnTo>
                <a:lnTo>
                  <a:pt x="2461" y="362"/>
                </a:lnTo>
                <a:lnTo>
                  <a:pt x="2166" y="544"/>
                </a:lnTo>
                <a:lnTo>
                  <a:pt x="1887" y="797"/>
                </a:lnTo>
                <a:lnTo>
                  <a:pt x="1634" y="1051"/>
                </a:lnTo>
                <a:lnTo>
                  <a:pt x="1397" y="1341"/>
                </a:lnTo>
                <a:lnTo>
                  <a:pt x="1186" y="1667"/>
                </a:lnTo>
                <a:lnTo>
                  <a:pt x="986" y="1957"/>
                </a:lnTo>
                <a:lnTo>
                  <a:pt x="812" y="2283"/>
                </a:lnTo>
                <a:lnTo>
                  <a:pt x="654" y="2609"/>
                </a:lnTo>
                <a:lnTo>
                  <a:pt x="511" y="2899"/>
                </a:lnTo>
                <a:lnTo>
                  <a:pt x="390" y="3189"/>
                </a:lnTo>
                <a:lnTo>
                  <a:pt x="127" y="3914"/>
                </a:lnTo>
                <a:lnTo>
                  <a:pt x="0" y="4349"/>
                </a:lnTo>
                <a:lnTo>
                  <a:pt x="0" y="21600"/>
                </a:lnTo>
                <a:lnTo>
                  <a:pt x="21589" y="21600"/>
                </a:lnTo>
                <a:lnTo>
                  <a:pt x="21600" y="21491"/>
                </a:lnTo>
                <a:lnTo>
                  <a:pt x="21600" y="9242"/>
                </a:lnTo>
                <a:lnTo>
                  <a:pt x="21589" y="9278"/>
                </a:lnTo>
                <a:close/>
              </a:path>
            </a:pathLst>
          </a:custGeom>
          <a:solidFill>
            <a:schemeClr val="accent6">
              <a:hueOff val="-10717809"/>
              <a:satOff val="-95633"/>
              <a:lumOff val="55098"/>
            </a:scheme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1" cy="1524001"/>
          </a:xfrm>
          <a:prstGeom prst="rect">
            <a:avLst/>
          </a:prstGeom>
        </p:spPr>
        <p:txBody>
          <a:bodyPr anchor="t"/>
          <a:lstStyle/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1367364" y="1437448"/>
            <a:ext cx="6417735" cy="939801"/>
          </a:xfrm>
          <a:prstGeom prst="rect">
            <a:avLst/>
          </a:prstGeom>
        </p:spPr>
        <p:txBody>
          <a:bodyPr anchor="b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sz="half" idx="1"/>
          </p:nvPr>
        </p:nvSpPr>
        <p:spPr>
          <a:xfrm>
            <a:off x="676655" y="2679192"/>
            <a:ext cx="3822192" cy="34472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8" name="Shape 68"/>
          <p:cNvSpPr>
            <a:spLocks noGrp="1"/>
          </p:cNvSpPr>
          <p:nvPr>
            <p:ph type="body" sz="quarter" idx="1"/>
          </p:nvPr>
        </p:nvSpPr>
        <p:spPr>
          <a:xfrm>
            <a:off x="676655" y="2678114"/>
            <a:ext cx="3822193" cy="639763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hape 69"/>
          <p:cNvSpPr>
            <a:spLocks noGrp="1"/>
          </p:cNvSpPr>
          <p:nvPr>
            <p:ph type="body" sz="quarter" idx="13"/>
          </p:nvPr>
        </p:nvSpPr>
        <p:spPr>
          <a:xfrm>
            <a:off x="4648200" y="2678113"/>
            <a:ext cx="3822192" cy="639763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ClrTx/>
              <a:buSzTx/>
              <a:buFontTx/>
              <a:buNone/>
            </a:pPr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8" name="Shape 7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5" y="714191"/>
            <a:ext cx="8723378" cy="1329874"/>
            <a:chOff x="0" y="0"/>
            <a:chExt cx="8723376" cy="1329873"/>
          </a:xfrm>
        </p:grpSpPr>
        <p:sp>
          <p:nvSpPr>
            <p:cNvPr id="86" name="Shape 86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101" name="Shape 101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rgbClr val="073E8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21" name="Group 121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116" name="Shape 116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4874154" y="338666"/>
            <a:ext cx="3812646" cy="2429936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r>
              <a:t>Title Text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4" name="Shape 124"/>
          <p:cNvSpPr>
            <a:spLocks noGrp="1"/>
          </p:cNvSpPr>
          <p:nvPr>
            <p:ph type="pic" sz="quarter" idx="13"/>
          </p:nvPr>
        </p:nvSpPr>
        <p:spPr>
          <a:xfrm>
            <a:off x="838200" y="1371599"/>
            <a:ext cx="3566160" cy="2926082"/>
          </a:xfrm>
          <a:prstGeom prst="rect">
            <a:avLst/>
          </a:prstGeom>
          <a:effectLst>
            <a:reflection stA="30000" endPos="40000" dir="5400000" sy="-100000" algn="bl" rotWithShape="0"/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hueOff val="-10717809"/>
            <a:satOff val="-95633"/>
            <a:lumOff val="5509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4453330" y="6317155"/>
            <a:ext cx="237342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1pPr>
      <a:lvl2pPr marL="601201" marR="0" indent="-299258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2pPr>
      <a:lvl3pPr marL="901382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3pPr>
      <a:lvl4pPr marL="1219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5pPr>
      <a:lvl6pPr marL="194636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6pPr>
      <a:lvl7pPr marL="226640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7pPr>
      <a:lvl8pPr marL="258644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8pPr>
      <a:lvl9pPr marL="290648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dealerasmus.eu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x.co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ctrTitle"/>
          </p:nvPr>
        </p:nvSpPr>
        <p:spPr>
          <a:xfrm>
            <a:off x="377908" y="1209634"/>
            <a:ext cx="8298547" cy="1571295"/>
          </a:xfrm>
          <a:prstGeom prst="rect">
            <a:avLst/>
          </a:prstGeom>
        </p:spPr>
        <p:txBody>
          <a:bodyPr/>
          <a:lstStyle/>
          <a:p>
            <a:r>
              <a:t>Welcome to </a:t>
            </a:r>
            <a:br/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161" name="image2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73672" y="2986648"/>
            <a:ext cx="9144001" cy="261190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3.jpeg" descr="Header HA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9511" y="2386251"/>
            <a:ext cx="8712970" cy="11906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2900" indent="-342900">
              <a:defRPr sz="3000"/>
            </a:pPr>
            <a:r>
              <a:rPr dirty="0"/>
              <a:t>Outstanding effort and work </a:t>
            </a:r>
          </a:p>
          <a:p>
            <a:pPr marL="342900" indent="-342900">
              <a:defRPr sz="3000"/>
            </a:pPr>
            <a:r>
              <a:rPr dirty="0"/>
              <a:t>Create a website for your Pressure Group</a:t>
            </a:r>
          </a:p>
          <a:p>
            <a:pPr marL="342900" indent="-342900">
              <a:defRPr sz="3000"/>
            </a:pPr>
            <a:r>
              <a:rPr dirty="0"/>
              <a:t>Complete an Action Plan - on </a:t>
            </a:r>
            <a:r>
              <a:rPr u="sng" dirty="0">
                <a:solidFill>
                  <a:srgbClr val="3893CD"/>
                </a:solidFill>
                <a:uFill>
                  <a:solidFill>
                    <a:srgbClr val="0080FF"/>
                  </a:solidFill>
                </a:uFill>
                <a:hlinkClick r:id="rId2"/>
              </a:rPr>
              <a:t>idealerasmus.eu</a:t>
            </a:r>
          </a:p>
        </p:txBody>
      </p:sp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Pressure Groups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Evaluation</a:t>
            </a:r>
          </a:p>
        </p:txBody>
      </p:sp>
      <p:sp>
        <p:nvSpPr>
          <p:cNvPr id="203" name="Shape 203"/>
          <p:cNvSpPr>
            <a:spLocks noGrp="1"/>
          </p:cNvSpPr>
          <p:nvPr>
            <p:ph type="body" sz="half" idx="1"/>
          </p:nvPr>
        </p:nvSpPr>
        <p:spPr>
          <a:xfrm>
            <a:off x="698227" y="2614475"/>
            <a:ext cx="7988573" cy="344728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4000" dirty="0" err="1" smtClean="0"/>
              <a:t>www.idealerasmus.eu</a:t>
            </a:r>
            <a:endParaRPr sz="4000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defRPr sz="5000"/>
            </a:pPr>
            <a:r>
              <a:t>Innovative</a:t>
            </a:r>
            <a:endParaRPr sz="2200"/>
          </a:p>
          <a:p>
            <a:pPr>
              <a:lnSpc>
                <a:spcPct val="90000"/>
              </a:lnSpc>
              <a:spcBef>
                <a:spcPts val="1200"/>
              </a:spcBef>
              <a:defRPr sz="5000"/>
            </a:pPr>
            <a:r>
              <a:t>Digital</a:t>
            </a:r>
            <a:endParaRPr sz="2200"/>
          </a:p>
          <a:p>
            <a:pPr>
              <a:lnSpc>
                <a:spcPct val="90000"/>
              </a:lnSpc>
              <a:spcBef>
                <a:spcPts val="1200"/>
              </a:spcBef>
              <a:defRPr sz="5000"/>
            </a:pPr>
            <a:r>
              <a:t>European</a:t>
            </a:r>
            <a:endParaRPr sz="2200"/>
          </a:p>
          <a:p>
            <a:pPr>
              <a:lnSpc>
                <a:spcPct val="90000"/>
              </a:lnSpc>
              <a:spcBef>
                <a:spcPts val="1200"/>
              </a:spcBef>
              <a:defRPr sz="5000"/>
            </a:pPr>
            <a:r>
              <a:t>Active Learning</a:t>
            </a:r>
          </a:p>
        </p:txBody>
      </p:sp>
      <p:sp>
        <p:nvSpPr>
          <p:cNvPr id="165" name="Shape 16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76072">
              <a:defRPr sz="7875"/>
            </a:lvl1pPr>
          </a:lstStyle>
          <a:p>
            <a:r>
              <a:t>iDEAL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fill="hold" tmFilter="0, 0; .2, .5; .8, .5; 1, 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fill="hold"/>
                                        <p:tgtEl>
                                          <p:spTgt spid="1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2900" indent="-342900">
              <a:defRPr sz="3000"/>
            </a:pPr>
            <a:r>
              <a:rPr dirty="0" smtClean="0"/>
              <a:t>Mini</a:t>
            </a:r>
            <a:r>
              <a:rPr dirty="0"/>
              <a:t>-enterprise</a:t>
            </a:r>
          </a:p>
          <a:p>
            <a:pPr marL="342900" indent="-342900">
              <a:defRPr sz="3000"/>
            </a:pPr>
            <a:r>
              <a:rPr dirty="0"/>
              <a:t>Pressure groups</a:t>
            </a:r>
          </a:p>
          <a:p>
            <a:pPr marL="342900" indent="-342900">
              <a:defRPr sz="3000"/>
            </a:pPr>
            <a:r>
              <a:rPr dirty="0"/>
              <a:t>Complete evaluation on survey monkey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Today we </a:t>
            </a:r>
            <a:r>
              <a:rPr dirty="0" smtClean="0"/>
              <a:t>will</a:t>
            </a:r>
            <a:r>
              <a:rPr lang="en-GB" dirty="0" smtClean="0"/>
              <a:t> work on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r>
              <a:t>Mini Enterprise Task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464049" y="2039275"/>
            <a:ext cx="8424936" cy="4536506"/>
          </a:xfrm>
          <a:prstGeom prst="rect">
            <a:avLst/>
          </a:prstGeom>
        </p:spPr>
        <p:txBody>
          <a:bodyPr/>
          <a:lstStyle/>
          <a:p>
            <a:pPr marL="365760" indent="-365760">
              <a:lnSpc>
                <a:spcPct val="90000"/>
              </a:lnSpc>
              <a:defRPr sz="3200"/>
            </a:pPr>
            <a:r>
              <a:t>There are three parts to this task:</a:t>
            </a:r>
          </a:p>
          <a:p>
            <a:pPr marL="365760" indent="-365760">
              <a:lnSpc>
                <a:spcPct val="90000"/>
              </a:lnSpc>
              <a:defRPr sz="3200"/>
            </a:pPr>
            <a:endParaRPr/>
          </a:p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marL="609600" indent="-609600">
              <a:lnSpc>
                <a:spcPct val="90000"/>
              </a:lnSpc>
              <a:buFontTx/>
              <a:buAutoNum type="arabicPeriod"/>
              <a:defRPr sz="3200"/>
            </a:pPr>
            <a:r>
              <a:t>Designing a Business Plan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 sz="3200"/>
            </a:pPr>
            <a:r>
              <a:t>Financial Support for new Businesses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  <a:defRPr sz="3200"/>
            </a:pPr>
            <a:r>
              <a:t>Creating a mini Enterprise and use of Social Media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77190" indent="-377190">
              <a:defRPr sz="3300"/>
            </a:pPr>
            <a:r>
              <a:rPr dirty="0"/>
              <a:t>Name the enterprise</a:t>
            </a:r>
          </a:p>
          <a:p>
            <a:pPr marL="377190" indent="-377190">
              <a:defRPr sz="3300"/>
            </a:pPr>
            <a:r>
              <a:rPr dirty="0"/>
              <a:t>Design a logo</a:t>
            </a:r>
          </a:p>
          <a:p>
            <a:pPr marL="377190" indent="-377190">
              <a:defRPr sz="3300"/>
            </a:pPr>
            <a:r>
              <a:rPr dirty="0"/>
              <a:t>Appoint the directors</a:t>
            </a:r>
          </a:p>
          <a:p>
            <a:pPr marL="377190" indent="-377190">
              <a:defRPr sz="3300"/>
            </a:pPr>
            <a:r>
              <a:rPr lang="en-GB" dirty="0" smtClean="0"/>
              <a:t>Start building the enterprise website</a:t>
            </a:r>
            <a:endParaRPr dirty="0"/>
          </a:p>
        </p:txBody>
      </p:sp>
      <p:sp>
        <p:nvSpPr>
          <p:cNvPr id="174" name="Shape 1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r>
              <a:t>Today we will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body" idx="1"/>
          </p:nvPr>
        </p:nvSpPr>
        <p:spPr>
          <a:xfrm>
            <a:off x="872067" y="1828760"/>
            <a:ext cx="7408334" cy="4297403"/>
          </a:xfrm>
          <a:prstGeom prst="rect">
            <a:avLst/>
          </a:prstGeom>
        </p:spPr>
        <p:txBody>
          <a:bodyPr/>
          <a:lstStyle/>
          <a:p>
            <a:r>
              <a:rPr dirty="0"/>
              <a:t>Our iDeal Business</a:t>
            </a:r>
          </a:p>
          <a:p>
            <a:r>
              <a:rPr dirty="0"/>
              <a:t>IAGGNIF: more thought needed</a:t>
            </a:r>
          </a:p>
          <a:p>
            <a:r>
              <a:rPr dirty="0"/>
              <a:t>Community of European Students: COES</a:t>
            </a:r>
          </a:p>
          <a:p>
            <a:r>
              <a:rPr dirty="0"/>
              <a:t>European Travels</a:t>
            </a:r>
          </a:p>
          <a:p>
            <a:r>
              <a:rPr dirty="0"/>
              <a:t>European Alliance for Youth</a:t>
            </a:r>
          </a:p>
          <a:p>
            <a:r>
              <a:rPr dirty="0"/>
              <a:t>iDeal(es) Business</a:t>
            </a:r>
          </a:p>
          <a:p>
            <a:r>
              <a:rPr dirty="0"/>
              <a:t>European iDeal </a:t>
            </a:r>
            <a:r>
              <a:rPr dirty="0" smtClean="0"/>
              <a:t>Travels</a:t>
            </a:r>
            <a:endParaRPr dirty="0"/>
          </a:p>
          <a:p>
            <a:r>
              <a:rPr dirty="0"/>
              <a:t>iDEAL Travel</a:t>
            </a:r>
          </a:p>
        </p:txBody>
      </p:sp>
      <p:sp>
        <p:nvSpPr>
          <p:cNvPr id="177" name="Shape 1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r>
              <a:t>Name the enterprise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body" idx="1"/>
          </p:nvPr>
        </p:nvSpPr>
        <p:spPr>
          <a:xfrm>
            <a:off x="867833" y="2546034"/>
            <a:ext cx="7408334" cy="345069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386029" y="599265"/>
            <a:ext cx="8229601" cy="1252729"/>
          </a:xfrm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r>
              <a:t>Appoint the directors</a:t>
            </a:r>
          </a:p>
        </p:txBody>
      </p:sp>
      <p:sp>
        <p:nvSpPr>
          <p:cNvPr id="181" name="Shape 181"/>
          <p:cNvSpPr/>
          <p:nvPr/>
        </p:nvSpPr>
        <p:spPr>
          <a:xfrm>
            <a:off x="2956156" y="1869149"/>
            <a:ext cx="3517519" cy="950434"/>
          </a:xfrm>
          <a:prstGeom prst="rect">
            <a:avLst/>
          </a:prstGeom>
          <a:solidFill>
            <a:srgbClr val="F1292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PRESIDENT</a:t>
            </a:r>
          </a:p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Östereich</a:t>
            </a:r>
          </a:p>
        </p:txBody>
      </p:sp>
      <p:sp>
        <p:nvSpPr>
          <p:cNvPr id="182" name="Shape 182"/>
          <p:cNvSpPr/>
          <p:nvPr/>
        </p:nvSpPr>
        <p:spPr>
          <a:xfrm>
            <a:off x="390629" y="3128316"/>
            <a:ext cx="3517519" cy="950433"/>
          </a:xfrm>
          <a:prstGeom prst="rect">
            <a:avLst/>
          </a:prstGeom>
          <a:solidFill>
            <a:srgbClr val="FDF666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/>
            </a:pPr>
            <a:r>
              <a:t>FINANCIAL DIRECTOR</a:t>
            </a:r>
          </a:p>
          <a:p>
            <a:pPr algn="ctr">
              <a:defRPr sz="2600"/>
            </a:pPr>
            <a:r>
              <a:t>Deutschland</a:t>
            </a:r>
          </a:p>
        </p:txBody>
      </p:sp>
      <p:sp>
        <p:nvSpPr>
          <p:cNvPr id="183" name="Shape 183"/>
          <p:cNvSpPr/>
          <p:nvPr/>
        </p:nvSpPr>
        <p:spPr>
          <a:xfrm>
            <a:off x="5411545" y="2911379"/>
            <a:ext cx="3517519" cy="1242486"/>
          </a:xfrm>
          <a:prstGeom prst="rect">
            <a:avLst/>
          </a:prstGeom>
          <a:solidFill>
            <a:srgbClr val="F6A43F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DEVELOPMENT DIRECTOR</a:t>
            </a:r>
          </a:p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Northern Ireland</a:t>
            </a:r>
          </a:p>
        </p:txBody>
      </p:sp>
      <p:sp>
        <p:nvSpPr>
          <p:cNvPr id="184" name="Shape 184"/>
          <p:cNvSpPr/>
          <p:nvPr/>
        </p:nvSpPr>
        <p:spPr>
          <a:xfrm>
            <a:off x="390629" y="5363008"/>
            <a:ext cx="3517519" cy="1300981"/>
          </a:xfrm>
          <a:prstGeom prst="rect">
            <a:avLst/>
          </a:prstGeom>
          <a:solidFill>
            <a:schemeClr val="accent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COMMUNICATION DIRECTOR</a:t>
            </a:r>
          </a:p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France</a:t>
            </a:r>
          </a:p>
        </p:txBody>
      </p:sp>
      <p:sp>
        <p:nvSpPr>
          <p:cNvPr id="185" name="Shape 185"/>
          <p:cNvSpPr/>
          <p:nvPr/>
        </p:nvSpPr>
        <p:spPr>
          <a:xfrm>
            <a:off x="5303685" y="5667090"/>
            <a:ext cx="3517519" cy="950434"/>
          </a:xfrm>
          <a:prstGeom prst="rect">
            <a:avLst/>
          </a:prstGeom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>
                <a:solidFill>
                  <a:srgbClr val="3373F9"/>
                </a:solidFill>
              </a:defRPr>
            </a:pPr>
            <a:r>
              <a:t>LEGAL DIRECTOR</a:t>
            </a:r>
          </a:p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rPr>
                <a:solidFill>
                  <a:srgbClr val="3373F9"/>
                </a:solidFill>
              </a:rPr>
              <a:t>Ελλάδα</a:t>
            </a:r>
            <a:r>
              <a:t> </a:t>
            </a:r>
          </a:p>
        </p:txBody>
      </p:sp>
      <p:sp>
        <p:nvSpPr>
          <p:cNvPr id="186" name="Shape 186"/>
          <p:cNvSpPr/>
          <p:nvPr/>
        </p:nvSpPr>
        <p:spPr>
          <a:xfrm>
            <a:off x="2742070" y="4245662"/>
            <a:ext cx="3517519" cy="950433"/>
          </a:xfrm>
          <a:prstGeom prst="rect">
            <a:avLst/>
          </a:prstGeom>
          <a:solidFill>
            <a:srgbClr val="67AC39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IT DIRECTOR</a:t>
            </a:r>
          </a:p>
          <a:p>
            <a: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r>
              <a:t>Italy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Directors Group</a:t>
            </a:r>
          </a:p>
        </p:txBody>
      </p:sp>
      <p:graphicFrame>
        <p:nvGraphicFramePr>
          <p:cNvPr id="193" name="Table 193"/>
          <p:cNvGraphicFramePr/>
          <p:nvPr>
            <p:extLst>
              <p:ext uri="{D42A27DB-BD31-4B8C-83A1-F6EECF244321}">
                <p14:modId xmlns:p14="http://schemas.microsoft.com/office/powerpoint/2010/main" val="2188580657"/>
              </p:ext>
            </p:extLst>
          </p:nvPr>
        </p:nvGraphicFramePr>
        <p:xfrm>
          <a:off x="225257" y="1815657"/>
          <a:ext cx="8693485" cy="499048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961749"/>
                <a:gridCol w="3440962"/>
                <a:gridCol w="2145387"/>
                <a:gridCol w="2145387"/>
              </a:tblGrid>
              <a:tr h="692005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chemeClr val="accent6">
                              <a:hueOff val="-10717809"/>
                              <a:satOff val="-95633"/>
                              <a:lumOff val="55098"/>
                            </a:schemeClr>
                          </a:solidFill>
                        </a:rPr>
                        <a:t>Task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chemeClr val="accent6">
                              <a:hueOff val="-10717809"/>
                              <a:satOff val="-95633"/>
                              <a:lumOff val="55098"/>
                            </a:schemeClr>
                          </a:solidFill>
                        </a:rPr>
                        <a:t>Explanation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chemeClr val="accent6">
                              <a:hueOff val="-10717809"/>
                              <a:satOff val="-95633"/>
                              <a:lumOff val="55098"/>
                            </a:schemeClr>
                          </a:solidFill>
                        </a:rPr>
                        <a:t>Date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chemeClr val="accent6">
                              <a:hueOff val="-10717809"/>
                              <a:satOff val="-95633"/>
                              <a:lumOff val="55098"/>
                            </a:schemeClr>
                          </a:solidFill>
                        </a:rPr>
                        <a:t>Output</a:t>
                      </a:r>
                    </a:p>
                  </a:txBody>
                  <a:tcPr marL="45720" marR="45720" horzOverflow="overflow"/>
                </a:tc>
              </a:tr>
              <a:tr h="852991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4400"/>
                        <a:t>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Create logo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Today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Logo</a:t>
                      </a:r>
                    </a:p>
                  </a:txBody>
                  <a:tcPr marL="45720" marR="45720" horzOverflow="overflow"/>
                </a:tc>
              </a:tr>
              <a:tr h="838822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4400"/>
                        <a:t>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Create website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Ongoing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2000"/>
                      </a:pPr>
                      <a:r>
                        <a:rPr u="sng">
                          <a:solidFill>
                            <a:srgbClr val="0080FF"/>
                          </a:solidFill>
                          <a:uFill>
                            <a:solidFill>
                              <a:srgbClr val="0080FF"/>
                            </a:solidFill>
                          </a:uFill>
                          <a:hlinkClick r:id="rId2"/>
                        </a:rPr>
                        <a:t>wix.com</a:t>
                      </a:r>
                    </a:p>
                  </a:txBody>
                  <a:tcPr marL="45720" marR="45720" horzOverflow="overflow"/>
                </a:tc>
              </a:tr>
              <a:tr h="838822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4400"/>
                        <a:t>3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 dirty="0"/>
                        <a:t>Appoint team in country and meet on a weekly </a:t>
                      </a:r>
                      <a:r>
                        <a:rPr sz="2000" dirty="0" smtClean="0"/>
                        <a:t>basis</a:t>
                      </a:r>
                      <a:r>
                        <a:rPr lang="en-GB" sz="2000" dirty="0" smtClean="0"/>
                        <a:t> (travelling to France)</a:t>
                      </a:r>
                      <a:endParaRPr sz="2000" dirty="0"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14th October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emailed to President</a:t>
                      </a:r>
                    </a:p>
                  </a:txBody>
                  <a:tcPr marL="45720" marR="45720" horzOverflow="overflow"/>
                </a:tc>
              </a:tr>
              <a:tr h="838822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4400"/>
                        <a:t>4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 dirty="0"/>
                        <a:t>Draft job description </a:t>
                      </a:r>
                      <a:r>
                        <a:rPr lang="en-GB" sz="2000" dirty="0" smtClean="0"/>
                        <a:t>for</a:t>
                      </a:r>
                      <a:r>
                        <a:rPr lang="en-GB" sz="2000" baseline="0" dirty="0" smtClean="0"/>
                        <a:t> each Director</a:t>
                      </a:r>
                      <a:endParaRPr sz="2000" dirty="0"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14th October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emailed to President</a:t>
                      </a:r>
                    </a:p>
                  </a:txBody>
                  <a:tcPr marL="45720" marR="45720" horzOverflow="overflow"/>
                </a:tc>
              </a:tr>
              <a:tr h="470335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4400"/>
                        <a:t>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Activities suitable, get in touch with local businesses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/>
                        <a:t>Ongoing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000" dirty="0"/>
                        <a:t>emailed to President</a:t>
                      </a: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body" idx="1"/>
          </p:nvPr>
        </p:nvSpPr>
        <p:spPr>
          <a:xfrm>
            <a:off x="867833" y="2632322"/>
            <a:ext cx="7408334" cy="345069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278169" y="556121"/>
            <a:ext cx="8229601" cy="1252729"/>
          </a:xfrm>
          <a:prstGeom prst="rect">
            <a:avLst/>
          </a:prstGeom>
        </p:spPr>
        <p:txBody>
          <a:bodyPr/>
          <a:lstStyle/>
          <a:p>
            <a:r>
              <a:t>Each country has a team</a:t>
            </a:r>
          </a:p>
        </p:txBody>
      </p:sp>
      <p:sp>
        <p:nvSpPr>
          <p:cNvPr id="197" name="Shape 197"/>
          <p:cNvSpPr/>
          <p:nvPr/>
        </p:nvSpPr>
        <p:spPr>
          <a:xfrm>
            <a:off x="595564" y="2644918"/>
            <a:ext cx="3517519" cy="1568164"/>
          </a:xfrm>
          <a:prstGeom prst="rect">
            <a:avLst/>
          </a:prstGeom>
          <a:solidFill>
            <a:schemeClr val="accent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</a:lstStyle>
          <a:p>
            <a:r>
              <a:t>Operations Manager</a:t>
            </a:r>
          </a:p>
        </p:txBody>
      </p:sp>
      <p:sp>
        <p:nvSpPr>
          <p:cNvPr id="198" name="Shape 198"/>
          <p:cNvSpPr/>
          <p:nvPr/>
        </p:nvSpPr>
        <p:spPr>
          <a:xfrm>
            <a:off x="5157012" y="2672931"/>
            <a:ext cx="3517519" cy="1512138"/>
          </a:xfrm>
          <a:prstGeom prst="rect">
            <a:avLst/>
          </a:prstGeom>
          <a:solidFill>
            <a:schemeClr val="accent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</a:lstStyle>
          <a:p>
            <a:r>
              <a:t>Marketing Manager</a:t>
            </a:r>
          </a:p>
        </p:txBody>
      </p:sp>
      <p:sp>
        <p:nvSpPr>
          <p:cNvPr id="199" name="Shape 199"/>
          <p:cNvSpPr/>
          <p:nvPr/>
        </p:nvSpPr>
        <p:spPr>
          <a:xfrm>
            <a:off x="595564" y="4655163"/>
            <a:ext cx="3517519" cy="1473559"/>
          </a:xfrm>
          <a:prstGeom prst="rect">
            <a:avLst/>
          </a:prstGeom>
          <a:solidFill>
            <a:schemeClr val="accent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</a:lstStyle>
          <a:p>
            <a:r>
              <a:t>Accounts Manager</a:t>
            </a:r>
          </a:p>
        </p:txBody>
      </p:sp>
      <p:sp>
        <p:nvSpPr>
          <p:cNvPr id="200" name="Shape 200"/>
          <p:cNvSpPr/>
          <p:nvPr/>
        </p:nvSpPr>
        <p:spPr>
          <a:xfrm>
            <a:off x="5157012" y="4694878"/>
            <a:ext cx="3517519" cy="1394128"/>
          </a:xfrm>
          <a:prstGeom prst="rect">
            <a:avLst/>
          </a:prstGeom>
          <a:solidFill>
            <a:schemeClr val="accent2"/>
          </a:solidFill>
          <a:ln w="15875">
            <a:solidFill>
              <a:srgbClr val="32609A"/>
            </a:solidFill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26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</a:lstStyle>
          <a:p>
            <a:r>
              <a:t>Communication Manager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Waveform">
  <a:themeElements>
    <a:clrScheme name="Wavefor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Waveform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Waveform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221</Words>
  <Application>Microsoft Macintosh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Welcome to  </vt:lpstr>
      <vt:lpstr>iDEAL</vt:lpstr>
      <vt:lpstr>Today we will work on</vt:lpstr>
      <vt:lpstr>Mini Enterprise Task</vt:lpstr>
      <vt:lpstr>Today we will</vt:lpstr>
      <vt:lpstr>Name the enterprise</vt:lpstr>
      <vt:lpstr>Appoint the directors</vt:lpstr>
      <vt:lpstr>Directors Group</vt:lpstr>
      <vt:lpstr>Each country has a team</vt:lpstr>
      <vt:lpstr>Pressure Groups</vt:lpstr>
      <vt:lpstr>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</dc:title>
  <cp:lastModifiedBy>Philip Brunt</cp:lastModifiedBy>
  <cp:revision>1</cp:revision>
  <dcterms:modified xsi:type="dcterms:W3CDTF">2016-10-07T05:56:52Z</dcterms:modified>
</cp:coreProperties>
</file>